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Caveat"/>
      <p:regular r:id="rId20"/>
      <p:bold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aveat-regular.fntdata"/><Relationship Id="rId22" Type="http://schemas.openxmlformats.org/officeDocument/2006/relationships/font" Target="fonts/Lato-regular.fntdata"/><Relationship Id="rId21" Type="http://schemas.openxmlformats.org/officeDocument/2006/relationships/font" Target="fonts/Caveat-bold.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 so, what are we going to be looking at? we have built our dashboard to give an insight in to hospital admissions data in Scotland.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Don’t forget the doggo!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VM notes:</a:t>
            </a:r>
            <a:endParaRPr/>
          </a:p>
          <a:p>
            <a:pPr indent="0" lvl="0" marL="0" rtl="0" algn="l">
              <a:spcBef>
                <a:spcPts val="0"/>
              </a:spcBef>
              <a:spcAft>
                <a:spcPts val="0"/>
              </a:spcAft>
              <a:buNone/>
            </a:pPr>
            <a:r>
              <a:rPr lang="en"/>
              <a:t>Hi everyone, o</a:t>
            </a:r>
            <a:r>
              <a:rPr lang="en"/>
              <a:t>ur group project was about an insight into hospital admissions data in Scotland focussing on alcohol problem. Using open data from Scottish government and NHS, me, Michael and Matt built a dashboard which will be demonstrated later by one of my team mate.</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b07de0c16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b07de0c16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Sorry guys, Lyova, is unavailable for questions at this time too busy being a doggo.</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b0a3ab7bd3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b0a3ab7bd3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lang="en"/>
              <a:t>Process of collaboration</a:t>
            </a:r>
            <a:endParaRPr/>
          </a:p>
          <a:p>
            <a:pPr indent="-317500" lvl="0" marL="457200" rtl="0" algn="l">
              <a:spcBef>
                <a:spcPts val="0"/>
              </a:spcBef>
              <a:spcAft>
                <a:spcPts val="0"/>
              </a:spcAft>
              <a:buSzPts val="1400"/>
              <a:buAutoNum type="arabicPeriod"/>
            </a:pPr>
            <a:r>
              <a:rPr lang="en"/>
              <a:t>Demonstrating the app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VM notes: We are going to speak about planning and working as a group. What tools we used and how efficiently.</a:t>
            </a:r>
            <a:endParaRPr/>
          </a:p>
          <a:p>
            <a:pPr indent="0" lvl="0" marL="0" rtl="0" algn="l">
              <a:spcBef>
                <a:spcPts val="0"/>
              </a:spcBef>
              <a:spcAft>
                <a:spcPts val="0"/>
              </a:spcAft>
              <a:buNone/>
            </a:pPr>
            <a:r>
              <a:rPr lang="en"/>
              <a:t>Then the dashboard will be demonstrated discussing features and metrics.</a:t>
            </a:r>
            <a:endParaRPr/>
          </a:p>
          <a:p>
            <a:pPr indent="0" lvl="0" marL="0" rtl="0" algn="l">
              <a:spcBef>
                <a:spcPts val="0"/>
              </a:spcBef>
              <a:spcAft>
                <a:spcPts val="0"/>
              </a:spcAft>
              <a:buNone/>
            </a:pPr>
            <a:r>
              <a:rPr lang="en"/>
              <a:t>Finally we will finish by summarising and </a:t>
            </a:r>
            <a:r>
              <a:rPr lang="en"/>
              <a:t>concluding</a:t>
            </a:r>
            <a:r>
              <a:rPr lang="en"/>
              <a:t> the app and how it was working in the group.</a:t>
            </a:r>
            <a:endParaRPr/>
          </a:p>
          <a:p>
            <a:pPr indent="0" lvl="0" marL="0" rtl="0" algn="l">
              <a:spcBef>
                <a:spcPts val="0"/>
              </a:spcBef>
              <a:spcAft>
                <a:spcPts val="0"/>
              </a:spcAft>
              <a:buNone/>
            </a:pPr>
            <a:r>
              <a:rPr lang="en"/>
              <a:t>And questions at the end.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VM notes: </a:t>
            </a:r>
            <a:endParaRPr/>
          </a:p>
          <a:p>
            <a:pPr indent="0" lvl="0" marL="0" rtl="0" algn="l">
              <a:spcBef>
                <a:spcPts val="0"/>
              </a:spcBef>
              <a:spcAft>
                <a:spcPts val="0"/>
              </a:spcAft>
              <a:buNone/>
            </a:pPr>
            <a:r>
              <a:rPr lang="en"/>
              <a:t>For planning and actually moving the project ahead, we used different tools such as Trello as an organising tool, excalidraw for visualisation of the dashboard, zoom and slack for communicating and obviously the R studio. I believe that that we were the only group who was always online as we never met in real life to work on the project. So bear in mind that everything was done online.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VM notes:</a:t>
            </a:r>
            <a:endParaRPr/>
          </a:p>
          <a:p>
            <a:pPr indent="0" lvl="0" marL="0" rtl="0" algn="l">
              <a:spcBef>
                <a:spcPts val="0"/>
              </a:spcBef>
              <a:spcAft>
                <a:spcPts val="0"/>
              </a:spcAft>
              <a:buNone/>
            </a:pPr>
            <a:r>
              <a:rPr lang="en"/>
              <a:t>Trello was very useful tool for storaging and keeping useful information to get it quickly. </a:t>
            </a:r>
            <a:endParaRPr/>
          </a:p>
          <a:p>
            <a:pPr indent="0" lvl="0" marL="0" rtl="0" algn="l">
              <a:spcBef>
                <a:spcPts val="0"/>
              </a:spcBef>
              <a:spcAft>
                <a:spcPts val="0"/>
              </a:spcAft>
              <a:buNone/>
            </a:pPr>
            <a:r>
              <a:rPr lang="en"/>
              <a:t>To be honest, trello was mostly used at the beginning of the project and then towards the end of the project, we did not use enough and could have used it more and most of the stuff was done through slack/zoom.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still it was very useful, for example, we had codeclan and our deadlines, objectives for MVP and extension</a:t>
            </a:r>
            <a:endParaRPr/>
          </a:p>
          <a:p>
            <a:pPr indent="0" lvl="0" marL="0" rtl="0" algn="l">
              <a:spcBef>
                <a:spcPts val="0"/>
              </a:spcBef>
              <a:spcAft>
                <a:spcPts val="0"/>
              </a:spcAft>
              <a:buNone/>
            </a:pPr>
            <a:r>
              <a:rPr lang="en"/>
              <a:t>All links to the open datasets, data wrangling assigned individually for the weekends, crazy ideas which we were managed to achieve, client questions by each of us, useful resources and so 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MB: We all really liked Excalidraw. It was a tool that we spent a fair bit of time on, discussing how we wanted the design of our app to look. We </a:t>
            </a:r>
            <a:r>
              <a:rPr lang="en"/>
              <a:t>didn't</a:t>
            </a:r>
            <a:r>
              <a:rPr lang="en"/>
              <a:t> go for too crazy a design, we wanted to keep it fairly simple so that we could have a chance to change things when it came to the actual creation of the app if things were not to our liking. Since this is the first time we have all worked on a project like this one, the end goal was somewhat unknown so keeping things simple seemed like a good idea, and to expand them as we went. If we were to do another project like this one in the future, the planning stage would be easier, with some prior knowledge of how a project like this would play out would allow for maybe a more set design.</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b07de0c16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b07de0c16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Veronika mentioned earlier, we worked almost entirely remotely between the 3 of us. Using Zoom for collaborative working, it did mean we spent a lot of time on Zoom which was sometimes tiring, but we did have our 4th team member for cheering us up.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b0a3ab7bd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b0a3ab7bd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MB: slack was a tool that we used to mostly share links but we also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b07de0c16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b07de0c16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onto the app, firstly we decided to look at an overview of hospital admissions in Scotland and then we wanted to explore alcohol related admissions more specifically, this includes alcohol admissions relating to any mental health issues as well.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Yesterday after we finished everything we had a great review of how each of us felt the project went in terms of group  working and we decided we would share the outcomes of that conversation.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*Michael speaks* - Because this was a new experience none of us took a lead on the project overall. At different stages we took charge for planning on trello and with our presentation itself, mathew was primarily in charge. Veronika took charge when it came to creating our graphs and the planning of the structure of our project was primarily done by myself.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spent all day on Zoom and although that was tiring at times, and probably not the most effective for task management and delegation, it did mean that when it came to things like merges, we had zero errors and conflicts.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Sacrifices to the team dynamic, well. It was fine that we had issues, as we are all at different abilities. There were times where I fell behind on the technical coding to be efficient with the timing.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obviously all experiences help us to learn and move forward to improve the next time.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rgbClr val="8E7CC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4.png"/><Relationship Id="rId6"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insight into hospital admissions data in Scotland</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Veronika, Michael &amp; Matt (&amp; Lyova)</a:t>
            </a:r>
            <a:endParaRPr b="1" sz="2400"/>
          </a:p>
        </p:txBody>
      </p:sp>
      <p:pic>
        <p:nvPicPr>
          <p:cNvPr id="74" name="Google Shape;74;p13"/>
          <p:cNvPicPr preferRelativeResize="0"/>
          <p:nvPr/>
        </p:nvPicPr>
        <p:blipFill>
          <a:blip r:embed="rId3">
            <a:alphaModFix/>
          </a:blip>
          <a:stretch>
            <a:fillRect/>
          </a:stretch>
        </p:blipFill>
        <p:spPr>
          <a:xfrm>
            <a:off x="112550" y="697300"/>
            <a:ext cx="2066925" cy="3148831"/>
          </a:xfrm>
          <a:prstGeom prst="rect">
            <a:avLst/>
          </a:prstGeom>
          <a:noFill/>
          <a:ln>
            <a:noFill/>
          </a:ln>
        </p:spPr>
      </p:pic>
      <p:pic>
        <p:nvPicPr>
          <p:cNvPr id="75" name="Google Shape;75;p13"/>
          <p:cNvPicPr preferRelativeResize="0"/>
          <p:nvPr/>
        </p:nvPicPr>
        <p:blipFill>
          <a:blip r:embed="rId4">
            <a:alphaModFix/>
          </a:blip>
          <a:stretch>
            <a:fillRect/>
          </a:stretch>
        </p:blipFill>
        <p:spPr>
          <a:xfrm>
            <a:off x="7314301" y="2517375"/>
            <a:ext cx="1498875" cy="2009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22"/>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56" name="Google Shape;156;p22"/>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57" name="Google Shape;157;p22"/>
          <p:cNvSpPr txBox="1"/>
          <p:nvPr/>
        </p:nvSpPr>
        <p:spPr>
          <a:xfrm>
            <a:off x="2855550" y="2310772"/>
            <a:ext cx="3432900" cy="76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3000">
                <a:solidFill>
                  <a:schemeClr val="lt2"/>
                </a:solidFill>
                <a:latin typeface="Raleway"/>
                <a:ea typeface="Raleway"/>
                <a:cs typeface="Raleway"/>
                <a:sym typeface="Raleway"/>
              </a:rPr>
              <a:t>Any questions?</a:t>
            </a:r>
            <a:endParaRPr b="1" sz="3000">
              <a:solidFill>
                <a:schemeClr val="lt2"/>
              </a:solidFill>
              <a:latin typeface="Raleway"/>
              <a:ea typeface="Raleway"/>
              <a:cs typeface="Raleway"/>
              <a:sym typeface="Raleway"/>
            </a:endParaRPr>
          </a:p>
          <a:p>
            <a:pPr indent="0" lvl="0" marL="0" rtl="0" algn="ctr">
              <a:spcBef>
                <a:spcPts val="0"/>
              </a:spcBef>
              <a:spcAft>
                <a:spcPts val="0"/>
              </a:spcAft>
              <a:buNone/>
            </a:pPr>
            <a:r>
              <a:t/>
            </a:r>
            <a:endParaRPr b="1" sz="1500">
              <a:solidFill>
                <a:schemeClr val="lt2"/>
              </a:solidFill>
              <a:latin typeface="Raleway"/>
              <a:ea typeface="Raleway"/>
              <a:cs typeface="Raleway"/>
              <a:sym typeface="Raleway"/>
            </a:endParaRPr>
          </a:p>
          <a:p>
            <a:pPr indent="0" lvl="0" marL="0" rtl="0" algn="ctr">
              <a:spcBef>
                <a:spcPts val="0"/>
              </a:spcBef>
              <a:spcAft>
                <a:spcPts val="0"/>
              </a:spcAft>
              <a:buNone/>
            </a:pPr>
            <a:r>
              <a:rPr b="1" lang="en" sz="1500">
                <a:solidFill>
                  <a:schemeClr val="lt2"/>
                </a:solidFill>
                <a:latin typeface="Raleway"/>
                <a:ea typeface="Raleway"/>
                <a:cs typeface="Raleway"/>
                <a:sym typeface="Raleway"/>
              </a:rPr>
              <a:t>Sorry...</a:t>
            </a:r>
            <a:r>
              <a:rPr b="1" lang="en" sz="1500">
                <a:solidFill>
                  <a:schemeClr val="lt2"/>
                </a:solidFill>
                <a:latin typeface="Raleway"/>
                <a:ea typeface="Raleway"/>
                <a:cs typeface="Raleway"/>
                <a:sym typeface="Raleway"/>
              </a:rPr>
              <a:t>Lyova is unavailable for questions as he is too busy being a doggo!</a:t>
            </a:r>
            <a:endParaRPr b="1" sz="1500">
              <a:solidFill>
                <a:schemeClr val="lt2"/>
              </a:solidFill>
              <a:latin typeface="Raleway"/>
              <a:ea typeface="Raleway"/>
              <a:cs typeface="Raleway"/>
              <a:sym typeface="Raleway"/>
            </a:endParaRPr>
          </a:p>
        </p:txBody>
      </p:sp>
      <p:pic>
        <p:nvPicPr>
          <p:cNvPr id="158" name="Google Shape;158;p22"/>
          <p:cNvPicPr preferRelativeResize="0"/>
          <p:nvPr/>
        </p:nvPicPr>
        <p:blipFill>
          <a:blip r:embed="rId5">
            <a:alphaModFix/>
          </a:blip>
          <a:stretch>
            <a:fillRect/>
          </a:stretch>
        </p:blipFill>
        <p:spPr>
          <a:xfrm>
            <a:off x="5792275" y="3998175"/>
            <a:ext cx="675600" cy="675600"/>
          </a:xfrm>
          <a:prstGeom prst="rect">
            <a:avLst/>
          </a:prstGeom>
          <a:noFill/>
          <a:ln>
            <a:noFill/>
          </a:ln>
        </p:spPr>
      </p:pic>
      <p:pic>
        <p:nvPicPr>
          <p:cNvPr id="159" name="Google Shape;159;p22"/>
          <p:cNvPicPr preferRelativeResize="0"/>
          <p:nvPr/>
        </p:nvPicPr>
        <p:blipFill>
          <a:blip r:embed="rId6">
            <a:alphaModFix/>
          </a:blip>
          <a:stretch>
            <a:fillRect/>
          </a:stretch>
        </p:blipFill>
        <p:spPr>
          <a:xfrm>
            <a:off x="4070138" y="3178825"/>
            <a:ext cx="1003737" cy="13457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4"/>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81" name="Google Shape;81;p14"/>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82" name="Google Shape;82;p14"/>
          <p:cNvSpPr txBox="1"/>
          <p:nvPr/>
        </p:nvSpPr>
        <p:spPr>
          <a:xfrm>
            <a:off x="2818525" y="1103875"/>
            <a:ext cx="37434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Agenda</a:t>
            </a:r>
            <a:endParaRPr b="1" sz="3000">
              <a:solidFill>
                <a:schemeClr val="lt2"/>
              </a:solidFill>
              <a:latin typeface="Raleway"/>
              <a:ea typeface="Raleway"/>
              <a:cs typeface="Raleway"/>
              <a:sym typeface="Raleway"/>
            </a:endParaRPr>
          </a:p>
        </p:txBody>
      </p:sp>
      <p:sp>
        <p:nvSpPr>
          <p:cNvPr id="83" name="Google Shape;83;p14"/>
          <p:cNvSpPr txBox="1"/>
          <p:nvPr>
            <p:ph idx="4294967295" type="body"/>
          </p:nvPr>
        </p:nvSpPr>
        <p:spPr>
          <a:xfrm>
            <a:off x="2855550" y="1815605"/>
            <a:ext cx="3432900" cy="33279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000000"/>
              </a:buClr>
              <a:buSzPts val="1400"/>
              <a:buFont typeface="Raleway"/>
              <a:buChar char="❏"/>
            </a:pPr>
            <a:r>
              <a:rPr lang="en" sz="1400">
                <a:solidFill>
                  <a:srgbClr val="000000"/>
                </a:solidFill>
                <a:latin typeface="Raleway"/>
                <a:ea typeface="Raleway"/>
                <a:cs typeface="Raleway"/>
                <a:sym typeface="Raleway"/>
              </a:rPr>
              <a:t>Planning and working as a group</a:t>
            </a:r>
            <a:endParaRPr sz="1400">
              <a:solidFill>
                <a:srgbClr val="000000"/>
              </a:solidFill>
              <a:latin typeface="Raleway"/>
              <a:ea typeface="Raleway"/>
              <a:cs typeface="Raleway"/>
              <a:sym typeface="Raleway"/>
            </a:endParaRPr>
          </a:p>
          <a:p>
            <a:pPr indent="-317500" lvl="0" marL="457200" rtl="0" algn="l">
              <a:lnSpc>
                <a:spcPct val="150000"/>
              </a:lnSpc>
              <a:spcBef>
                <a:spcPts val="0"/>
              </a:spcBef>
              <a:spcAft>
                <a:spcPts val="0"/>
              </a:spcAft>
              <a:buClr>
                <a:srgbClr val="000000"/>
              </a:buClr>
              <a:buSzPts val="1400"/>
              <a:buFont typeface="Raleway"/>
              <a:buChar char="❏"/>
            </a:pPr>
            <a:r>
              <a:rPr lang="en" sz="1400">
                <a:solidFill>
                  <a:srgbClr val="000000"/>
                </a:solidFill>
                <a:latin typeface="Raleway"/>
                <a:ea typeface="Raleway"/>
                <a:cs typeface="Raleway"/>
                <a:sym typeface="Raleway"/>
              </a:rPr>
              <a:t>Demonstration and metrics</a:t>
            </a:r>
            <a:endParaRPr sz="1400">
              <a:solidFill>
                <a:srgbClr val="000000"/>
              </a:solidFill>
              <a:latin typeface="Raleway"/>
              <a:ea typeface="Raleway"/>
              <a:cs typeface="Raleway"/>
              <a:sym typeface="Raleway"/>
            </a:endParaRPr>
          </a:p>
          <a:p>
            <a:pPr indent="-317500" lvl="0" marL="457200" rtl="0" algn="l">
              <a:lnSpc>
                <a:spcPct val="150000"/>
              </a:lnSpc>
              <a:spcBef>
                <a:spcPts val="0"/>
              </a:spcBef>
              <a:spcAft>
                <a:spcPts val="0"/>
              </a:spcAft>
              <a:buClr>
                <a:srgbClr val="000000"/>
              </a:buClr>
              <a:buSzPts val="1400"/>
              <a:buFont typeface="Raleway"/>
              <a:buChar char="❏"/>
            </a:pPr>
            <a:r>
              <a:rPr lang="en" sz="1400">
                <a:solidFill>
                  <a:srgbClr val="000000"/>
                </a:solidFill>
                <a:latin typeface="Raleway"/>
                <a:ea typeface="Raleway"/>
                <a:cs typeface="Raleway"/>
                <a:sym typeface="Raleway"/>
              </a:rPr>
              <a:t>Summary and conclusion of app</a:t>
            </a:r>
            <a:endParaRPr sz="1400">
              <a:solidFill>
                <a:srgbClr val="000000"/>
              </a:solidFill>
              <a:latin typeface="Raleway"/>
              <a:ea typeface="Raleway"/>
              <a:cs typeface="Raleway"/>
              <a:sym typeface="Raleway"/>
            </a:endParaRPr>
          </a:p>
          <a:p>
            <a:pPr indent="-317500" lvl="0" marL="457200" rtl="0" algn="l">
              <a:lnSpc>
                <a:spcPct val="150000"/>
              </a:lnSpc>
              <a:spcBef>
                <a:spcPts val="0"/>
              </a:spcBef>
              <a:spcAft>
                <a:spcPts val="0"/>
              </a:spcAft>
              <a:buClr>
                <a:srgbClr val="000000"/>
              </a:buClr>
              <a:buSzPts val="1400"/>
              <a:buFont typeface="Raleway"/>
              <a:buChar char="❏"/>
            </a:pPr>
            <a:r>
              <a:rPr lang="en" sz="1400">
                <a:solidFill>
                  <a:srgbClr val="000000"/>
                </a:solidFill>
                <a:latin typeface="Raleway"/>
                <a:ea typeface="Raleway"/>
                <a:cs typeface="Raleway"/>
                <a:sym typeface="Raleway"/>
              </a:rPr>
              <a:t>Conclusion of working in a group</a:t>
            </a:r>
            <a:endParaRPr sz="1400">
              <a:solidFill>
                <a:srgbClr val="000000"/>
              </a:solidFill>
              <a:latin typeface="Raleway"/>
              <a:ea typeface="Raleway"/>
              <a:cs typeface="Raleway"/>
              <a:sym typeface="Raleway"/>
            </a:endParaRPr>
          </a:p>
          <a:p>
            <a:pPr indent="-317500" lvl="0" marL="457200" rtl="0" algn="l">
              <a:lnSpc>
                <a:spcPct val="150000"/>
              </a:lnSpc>
              <a:spcBef>
                <a:spcPts val="0"/>
              </a:spcBef>
              <a:spcAft>
                <a:spcPts val="0"/>
              </a:spcAft>
              <a:buClr>
                <a:srgbClr val="000000"/>
              </a:buClr>
              <a:buSzPts val="1400"/>
              <a:buFont typeface="Raleway"/>
              <a:buChar char="❏"/>
            </a:pPr>
            <a:r>
              <a:rPr lang="en" sz="1400">
                <a:solidFill>
                  <a:srgbClr val="000000"/>
                </a:solidFill>
                <a:latin typeface="Raleway"/>
                <a:ea typeface="Raleway"/>
                <a:cs typeface="Raleway"/>
                <a:sym typeface="Raleway"/>
              </a:rPr>
              <a:t>Questions</a:t>
            </a:r>
            <a:endParaRPr sz="1400">
              <a:solidFill>
                <a:srgbClr val="000000"/>
              </a:solidFill>
              <a:latin typeface="Raleway"/>
              <a:ea typeface="Raleway"/>
              <a:cs typeface="Raleway"/>
              <a:sym typeface="Raleway"/>
            </a:endParaRPr>
          </a:p>
        </p:txBody>
      </p:sp>
      <p:pic>
        <p:nvPicPr>
          <p:cNvPr id="84" name="Google Shape;84;p14"/>
          <p:cNvPicPr preferRelativeResize="0"/>
          <p:nvPr/>
        </p:nvPicPr>
        <p:blipFill>
          <a:blip r:embed="rId5">
            <a:alphaModFix/>
          </a:blip>
          <a:stretch>
            <a:fillRect/>
          </a:stretch>
        </p:blipFill>
        <p:spPr>
          <a:xfrm>
            <a:off x="5792275" y="4007450"/>
            <a:ext cx="675600" cy="675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id="89" name="Google Shape;89;p1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90" name="Google Shape;90;p1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91" name="Google Shape;91;p15"/>
          <p:cNvSpPr txBox="1"/>
          <p:nvPr/>
        </p:nvSpPr>
        <p:spPr>
          <a:xfrm>
            <a:off x="2818525" y="1344500"/>
            <a:ext cx="37434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a:p>
            <a:pPr indent="0" lvl="0" marL="0" rtl="0" algn="l">
              <a:spcBef>
                <a:spcPts val="0"/>
              </a:spcBef>
              <a:spcAft>
                <a:spcPts val="0"/>
              </a:spcAft>
              <a:buNone/>
            </a:pPr>
            <a:r>
              <a:rPr b="1" lang="en" sz="3000">
                <a:solidFill>
                  <a:schemeClr val="lt2"/>
                </a:solidFill>
                <a:latin typeface="Raleway"/>
                <a:ea typeface="Raleway"/>
                <a:cs typeface="Raleway"/>
                <a:sym typeface="Raleway"/>
              </a:rPr>
              <a:t>1. The planning stage</a:t>
            </a:r>
            <a:endParaRPr b="1" sz="3000">
              <a:solidFill>
                <a:schemeClr val="lt2"/>
              </a:solidFill>
              <a:latin typeface="Raleway"/>
              <a:ea typeface="Raleway"/>
              <a:cs typeface="Raleway"/>
              <a:sym typeface="Raleway"/>
            </a:endParaRPr>
          </a:p>
        </p:txBody>
      </p:sp>
      <p:sp>
        <p:nvSpPr>
          <p:cNvPr id="92" name="Google Shape;92;p15"/>
          <p:cNvSpPr txBox="1"/>
          <p:nvPr>
            <p:ph idx="4294967295" type="body"/>
          </p:nvPr>
        </p:nvSpPr>
        <p:spPr>
          <a:xfrm>
            <a:off x="2855550" y="16528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Raleway"/>
              <a:ea typeface="Raleway"/>
              <a:cs typeface="Raleway"/>
              <a:sym typeface="Raleway"/>
            </a:endParaRPr>
          </a:p>
          <a:p>
            <a:pPr indent="0" lvl="0" marL="0" rtl="0" algn="l">
              <a:spcBef>
                <a:spcPts val="1600"/>
              </a:spcBef>
              <a:spcAft>
                <a:spcPts val="0"/>
              </a:spcAft>
              <a:buNone/>
            </a:pPr>
            <a:r>
              <a:rPr lang="en" sz="1200">
                <a:latin typeface="Raleway"/>
                <a:ea typeface="Raleway"/>
                <a:cs typeface="Raleway"/>
                <a:sym typeface="Raleway"/>
              </a:rPr>
              <a:t>Here’s how we planned out the project and the tools used...</a:t>
            </a:r>
            <a:endParaRPr sz="1200">
              <a:solidFill>
                <a:schemeClr val="dk2"/>
              </a:solidFill>
              <a:latin typeface="Raleway"/>
              <a:ea typeface="Raleway"/>
              <a:cs typeface="Raleway"/>
              <a:sym typeface="Raleway"/>
            </a:endParaRPr>
          </a:p>
          <a:p>
            <a:pPr indent="-304800" lvl="0" marL="457200" rtl="0" algn="l">
              <a:spcBef>
                <a:spcPts val="16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Trello</a:t>
            </a:r>
            <a:endParaRPr sz="1200">
              <a:solidFill>
                <a:srgbClr val="000000"/>
              </a:solidFill>
              <a:latin typeface="Raleway"/>
              <a:ea typeface="Raleway"/>
              <a:cs typeface="Raleway"/>
              <a:sym typeface="Raleway"/>
            </a:endParaRPr>
          </a:p>
          <a:p>
            <a:pPr indent="-304800" lvl="0" marL="457200" rtl="0" algn="l">
              <a:spcBef>
                <a:spcPts val="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Excalidraw</a:t>
            </a:r>
            <a:endParaRPr sz="1200">
              <a:solidFill>
                <a:srgbClr val="000000"/>
              </a:solidFill>
              <a:latin typeface="Raleway"/>
              <a:ea typeface="Raleway"/>
              <a:cs typeface="Raleway"/>
              <a:sym typeface="Raleway"/>
            </a:endParaRPr>
          </a:p>
          <a:p>
            <a:pPr indent="-304800" lvl="0" marL="457200" rtl="0" algn="l">
              <a:spcBef>
                <a:spcPts val="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Zoom</a:t>
            </a:r>
            <a:endParaRPr sz="1200">
              <a:solidFill>
                <a:srgbClr val="000000"/>
              </a:solidFill>
              <a:latin typeface="Raleway"/>
              <a:ea typeface="Raleway"/>
              <a:cs typeface="Raleway"/>
              <a:sym typeface="Raleway"/>
            </a:endParaRPr>
          </a:p>
          <a:p>
            <a:pPr indent="-304800" lvl="0" marL="457200" rtl="0" algn="l">
              <a:spcBef>
                <a:spcPts val="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Slack</a:t>
            </a:r>
            <a:endParaRPr sz="1200">
              <a:solidFill>
                <a:srgbClr val="000000"/>
              </a:solidFill>
              <a:latin typeface="Raleway"/>
              <a:ea typeface="Raleway"/>
              <a:cs typeface="Raleway"/>
              <a:sym typeface="Raleway"/>
            </a:endParaRPr>
          </a:p>
          <a:p>
            <a:pPr indent="-304800" lvl="0" marL="457200" rtl="0" algn="l">
              <a:spcBef>
                <a:spcPts val="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And stating the obvious….R Studio</a:t>
            </a:r>
            <a:endParaRPr sz="1200">
              <a:solidFill>
                <a:srgbClr val="000000"/>
              </a:solidFill>
              <a:latin typeface="Raleway"/>
              <a:ea typeface="Raleway"/>
              <a:cs typeface="Raleway"/>
              <a:sym typeface="Raleway"/>
            </a:endParaRPr>
          </a:p>
        </p:txBody>
      </p:sp>
      <p:pic>
        <p:nvPicPr>
          <p:cNvPr id="93" name="Google Shape;93;p15"/>
          <p:cNvPicPr preferRelativeResize="0"/>
          <p:nvPr/>
        </p:nvPicPr>
        <p:blipFill>
          <a:blip r:embed="rId5">
            <a:alphaModFix/>
          </a:blip>
          <a:stretch>
            <a:fillRect/>
          </a:stretch>
        </p:blipFill>
        <p:spPr>
          <a:xfrm>
            <a:off x="5792275" y="4007450"/>
            <a:ext cx="675600" cy="675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grpSp>
        <p:nvGrpSpPr>
          <p:cNvPr id="98" name="Google Shape;98;p16"/>
          <p:cNvGrpSpPr/>
          <p:nvPr/>
        </p:nvGrpSpPr>
        <p:grpSpPr>
          <a:xfrm>
            <a:off x="6977725" y="941479"/>
            <a:ext cx="2212050" cy="2505001"/>
            <a:chOff x="6862563" y="862713"/>
            <a:chExt cx="2212050" cy="2505001"/>
          </a:xfrm>
        </p:grpSpPr>
        <p:pic>
          <p:nvPicPr>
            <p:cNvPr id="99" name="Google Shape;99;p16"/>
            <p:cNvPicPr preferRelativeResize="0"/>
            <p:nvPr/>
          </p:nvPicPr>
          <p:blipFill>
            <a:blip r:embed="rId3">
              <a:alphaModFix/>
            </a:blip>
            <a:stretch>
              <a:fillRect/>
            </a:stretch>
          </p:blipFill>
          <p:spPr>
            <a:xfrm>
              <a:off x="6862563" y="862720"/>
              <a:ext cx="2212050" cy="2504994"/>
            </a:xfrm>
            <a:prstGeom prst="rect">
              <a:avLst/>
            </a:prstGeom>
            <a:noFill/>
            <a:ln>
              <a:noFill/>
            </a:ln>
          </p:spPr>
        </p:pic>
        <p:pic>
          <p:nvPicPr>
            <p:cNvPr descr="Piece of duct tape sticking a note to the slide" id="100" name="Google Shape;100;p16"/>
            <p:cNvPicPr preferRelativeResize="0"/>
            <p:nvPr/>
          </p:nvPicPr>
          <p:blipFill rotWithShape="1">
            <a:blip r:embed="rId4">
              <a:alphaModFix/>
            </a:blip>
            <a:srcRect b="10011" l="9244" r="2118" t="5926"/>
            <a:stretch/>
          </p:blipFill>
          <p:spPr>
            <a:xfrm rot="154826">
              <a:off x="7429950" y="886769"/>
              <a:ext cx="1077273" cy="382687"/>
            </a:xfrm>
            <a:prstGeom prst="rect">
              <a:avLst/>
            </a:prstGeom>
            <a:noFill/>
            <a:ln>
              <a:noFill/>
            </a:ln>
          </p:spPr>
        </p:pic>
        <p:sp>
          <p:nvSpPr>
            <p:cNvPr id="101" name="Google Shape;101;p16"/>
            <p:cNvSpPr txBox="1"/>
            <p:nvPr/>
          </p:nvSpPr>
          <p:spPr>
            <a:xfrm>
              <a:off x="7004075" y="10236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t/>
              </a:r>
              <a:endParaRPr b="1">
                <a:solidFill>
                  <a:schemeClr val="accent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a:solidFill>
                    <a:schemeClr val="accent1"/>
                  </a:solidFill>
                  <a:latin typeface="Raleway"/>
                  <a:ea typeface="Raleway"/>
                  <a:cs typeface="Raleway"/>
                  <a:sym typeface="Raleway"/>
                </a:rPr>
                <a:t>Trello</a:t>
              </a:r>
              <a:endParaRPr b="1">
                <a:solidFill>
                  <a:schemeClr val="accent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Primarily, we used Trello as a storage for resources and some initial task management planning. </a:t>
              </a:r>
              <a:endParaRPr b="1" sz="1200">
                <a:solidFill>
                  <a:schemeClr val="dk2"/>
                </a:solidFill>
                <a:latin typeface="Raleway"/>
                <a:ea typeface="Raleway"/>
                <a:cs typeface="Raleway"/>
                <a:sym typeface="Raleway"/>
              </a:endParaRPr>
            </a:p>
          </p:txBody>
        </p:sp>
      </p:grpSp>
      <p:pic>
        <p:nvPicPr>
          <p:cNvPr id="102" name="Google Shape;102;p16"/>
          <p:cNvPicPr preferRelativeResize="0"/>
          <p:nvPr/>
        </p:nvPicPr>
        <p:blipFill>
          <a:blip r:embed="rId5">
            <a:alphaModFix/>
          </a:blip>
          <a:stretch>
            <a:fillRect/>
          </a:stretch>
        </p:blipFill>
        <p:spPr>
          <a:xfrm>
            <a:off x="75875" y="874263"/>
            <a:ext cx="6901850" cy="2639416"/>
          </a:xfrm>
          <a:prstGeom prst="rect">
            <a:avLst/>
          </a:prstGeom>
          <a:noFill/>
          <a:ln>
            <a:noFill/>
          </a:ln>
        </p:spPr>
      </p:pic>
      <p:pic>
        <p:nvPicPr>
          <p:cNvPr id="103" name="Google Shape;103;p16"/>
          <p:cNvPicPr preferRelativeResize="0"/>
          <p:nvPr/>
        </p:nvPicPr>
        <p:blipFill>
          <a:blip r:embed="rId6">
            <a:alphaModFix/>
          </a:blip>
          <a:stretch>
            <a:fillRect/>
          </a:stretch>
        </p:blipFill>
        <p:spPr>
          <a:xfrm>
            <a:off x="75875" y="874275"/>
            <a:ext cx="6901850" cy="308157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grpSp>
        <p:nvGrpSpPr>
          <p:cNvPr id="108" name="Google Shape;108;p17"/>
          <p:cNvGrpSpPr/>
          <p:nvPr/>
        </p:nvGrpSpPr>
        <p:grpSpPr>
          <a:xfrm>
            <a:off x="6868713" y="772510"/>
            <a:ext cx="2212050" cy="2537076"/>
            <a:chOff x="6803275" y="395363"/>
            <a:chExt cx="2212050" cy="2537076"/>
          </a:xfrm>
        </p:grpSpPr>
        <p:pic>
          <p:nvPicPr>
            <p:cNvPr id="109" name="Google Shape;109;p17"/>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10" name="Google Shape;110;p17"/>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11" name="Google Shape;111;p17"/>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accent1"/>
                </a:solidFill>
                <a:latin typeface="Raleway"/>
                <a:ea typeface="Raleway"/>
                <a:cs typeface="Raleway"/>
                <a:sym typeface="Raleway"/>
              </a:endParaRPr>
            </a:p>
            <a:p>
              <a:pPr indent="0" lvl="0" marL="0" rtl="0" algn="l">
                <a:spcBef>
                  <a:spcPts val="800"/>
                </a:spcBef>
                <a:spcAft>
                  <a:spcPts val="0"/>
                </a:spcAft>
                <a:buNone/>
              </a:pPr>
              <a:r>
                <a:rPr b="1" lang="en">
                  <a:solidFill>
                    <a:schemeClr val="accent1"/>
                  </a:solidFill>
                  <a:latin typeface="Raleway"/>
                  <a:ea typeface="Raleway"/>
                  <a:cs typeface="Raleway"/>
                  <a:sym typeface="Raleway"/>
                </a:rPr>
                <a:t>Excalidraw</a:t>
              </a:r>
              <a:endParaRPr b="1">
                <a:solidFill>
                  <a:schemeClr val="accent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We used Excalidraw to help plan and visualise our dashboard before building it in Shiny. </a:t>
              </a:r>
              <a:endParaRPr b="1" sz="1200">
                <a:solidFill>
                  <a:schemeClr val="dk2"/>
                </a:solidFill>
                <a:latin typeface="Raleway"/>
                <a:ea typeface="Raleway"/>
                <a:cs typeface="Raleway"/>
                <a:sym typeface="Raleway"/>
              </a:endParaRPr>
            </a:p>
          </p:txBody>
        </p:sp>
      </p:grpSp>
      <p:pic>
        <p:nvPicPr>
          <p:cNvPr id="112" name="Google Shape;112;p17"/>
          <p:cNvPicPr preferRelativeResize="0"/>
          <p:nvPr/>
        </p:nvPicPr>
        <p:blipFill>
          <a:blip r:embed="rId5">
            <a:alphaModFix/>
          </a:blip>
          <a:stretch>
            <a:fillRect/>
          </a:stretch>
        </p:blipFill>
        <p:spPr>
          <a:xfrm>
            <a:off x="124625" y="772500"/>
            <a:ext cx="6695124" cy="3005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grpSp>
        <p:nvGrpSpPr>
          <p:cNvPr id="117" name="Google Shape;117;p18"/>
          <p:cNvGrpSpPr/>
          <p:nvPr/>
        </p:nvGrpSpPr>
        <p:grpSpPr>
          <a:xfrm>
            <a:off x="6790638" y="772510"/>
            <a:ext cx="2212050" cy="2537076"/>
            <a:chOff x="6803275" y="395363"/>
            <a:chExt cx="2212050" cy="2537076"/>
          </a:xfrm>
        </p:grpSpPr>
        <p:pic>
          <p:nvPicPr>
            <p:cNvPr id="118" name="Google Shape;118;p18"/>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19" name="Google Shape;119;p18"/>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20" name="Google Shape;120;p18"/>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accent1"/>
                </a:solidFill>
                <a:latin typeface="Raleway"/>
                <a:ea typeface="Raleway"/>
                <a:cs typeface="Raleway"/>
                <a:sym typeface="Raleway"/>
              </a:endParaRPr>
            </a:p>
            <a:p>
              <a:pPr indent="0" lvl="0" marL="0" rtl="0" algn="l">
                <a:spcBef>
                  <a:spcPts val="800"/>
                </a:spcBef>
                <a:spcAft>
                  <a:spcPts val="0"/>
                </a:spcAft>
                <a:buNone/>
              </a:pPr>
              <a:r>
                <a:rPr b="1" lang="en">
                  <a:solidFill>
                    <a:schemeClr val="accent1"/>
                  </a:solidFill>
                  <a:latin typeface="Raleway"/>
                  <a:ea typeface="Raleway"/>
                  <a:cs typeface="Raleway"/>
                  <a:sym typeface="Raleway"/>
                </a:rPr>
                <a:t>Zoom</a:t>
              </a:r>
              <a:endParaRPr b="1">
                <a:solidFill>
                  <a:schemeClr val="accent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We used Zoom for daily meetings and collaborative working.</a:t>
              </a:r>
              <a:endParaRPr b="1" sz="1200">
                <a:solidFill>
                  <a:schemeClr val="dk2"/>
                </a:solidFill>
                <a:latin typeface="Raleway"/>
                <a:ea typeface="Raleway"/>
                <a:cs typeface="Raleway"/>
                <a:sym typeface="Raleway"/>
              </a:endParaRPr>
            </a:p>
          </p:txBody>
        </p:sp>
      </p:grpSp>
      <p:pic>
        <p:nvPicPr>
          <p:cNvPr id="121" name="Google Shape;121;p18"/>
          <p:cNvPicPr preferRelativeResize="0"/>
          <p:nvPr/>
        </p:nvPicPr>
        <p:blipFill>
          <a:blip r:embed="rId5">
            <a:alphaModFix/>
          </a:blip>
          <a:stretch>
            <a:fillRect/>
          </a:stretch>
        </p:blipFill>
        <p:spPr>
          <a:xfrm>
            <a:off x="462200" y="772500"/>
            <a:ext cx="6053376" cy="3783349"/>
          </a:xfrm>
          <a:prstGeom prst="rect">
            <a:avLst/>
          </a:prstGeom>
          <a:noFill/>
          <a:ln>
            <a:noFill/>
          </a:ln>
        </p:spPr>
      </p:pic>
      <p:sp>
        <p:nvSpPr>
          <p:cNvPr id="122" name="Google Shape;122;p18"/>
          <p:cNvSpPr/>
          <p:nvPr/>
        </p:nvSpPr>
        <p:spPr>
          <a:xfrm>
            <a:off x="5658012" y="3609475"/>
            <a:ext cx="1449875" cy="766800"/>
          </a:xfrm>
          <a:custGeom>
            <a:rect b="b" l="l" r="r" t="t"/>
            <a:pathLst>
              <a:path extrusionOk="0" h="30672" w="57995">
                <a:moveTo>
                  <a:pt x="1354" y="0"/>
                </a:moveTo>
                <a:cubicBezTo>
                  <a:pt x="1354" y="5801"/>
                  <a:pt x="-1756" y="12759"/>
                  <a:pt x="1725" y="17399"/>
                </a:cubicBezTo>
                <a:cubicBezTo>
                  <a:pt x="8615" y="26584"/>
                  <a:pt x="22479" y="28798"/>
                  <a:pt x="33932" y="29616"/>
                </a:cubicBezTo>
                <a:cubicBezTo>
                  <a:pt x="41941" y="30188"/>
                  <a:pt x="50813" y="32097"/>
                  <a:pt x="57995" y="28506"/>
                </a:cubicBezTo>
              </a:path>
            </a:pathLst>
          </a:custGeom>
          <a:noFill/>
          <a:ln cap="flat" cmpd="sng" w="38100">
            <a:solidFill>
              <a:schemeClr val="accent3"/>
            </a:solidFill>
            <a:prstDash val="solid"/>
            <a:round/>
            <a:headEnd len="med" w="med" type="none"/>
            <a:tailEnd len="med" w="med" type="none"/>
          </a:ln>
        </p:spPr>
      </p:sp>
      <p:sp>
        <p:nvSpPr>
          <p:cNvPr id="123" name="Google Shape;123;p18"/>
          <p:cNvSpPr txBox="1"/>
          <p:nvPr/>
        </p:nvSpPr>
        <p:spPr>
          <a:xfrm>
            <a:off x="7203550" y="4106825"/>
            <a:ext cx="1581600" cy="16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accent1"/>
                </a:solidFill>
                <a:latin typeface="Caveat"/>
                <a:ea typeface="Caveat"/>
                <a:cs typeface="Caveat"/>
                <a:sym typeface="Caveat"/>
              </a:rPr>
              <a:t>Doggo</a:t>
            </a:r>
            <a:endParaRPr sz="2500">
              <a:solidFill>
                <a:schemeClr val="accent1"/>
              </a:solidFill>
              <a:latin typeface="Caveat"/>
              <a:ea typeface="Caveat"/>
              <a:cs typeface="Caveat"/>
              <a:sym typeface="Cave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grpSp>
        <p:nvGrpSpPr>
          <p:cNvPr id="128" name="Google Shape;128;p19"/>
          <p:cNvGrpSpPr/>
          <p:nvPr/>
        </p:nvGrpSpPr>
        <p:grpSpPr>
          <a:xfrm>
            <a:off x="6790638" y="772510"/>
            <a:ext cx="2212050" cy="2537076"/>
            <a:chOff x="6803275" y="395363"/>
            <a:chExt cx="2212050" cy="2537076"/>
          </a:xfrm>
        </p:grpSpPr>
        <p:pic>
          <p:nvPicPr>
            <p:cNvPr id="129" name="Google Shape;129;p19"/>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30" name="Google Shape;130;p19"/>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31" name="Google Shape;131;p19"/>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accent1"/>
                </a:solidFill>
                <a:latin typeface="Raleway"/>
                <a:ea typeface="Raleway"/>
                <a:cs typeface="Raleway"/>
                <a:sym typeface="Raleway"/>
              </a:endParaRPr>
            </a:p>
            <a:p>
              <a:pPr indent="0" lvl="0" marL="0" rtl="0" algn="l">
                <a:spcBef>
                  <a:spcPts val="800"/>
                </a:spcBef>
                <a:spcAft>
                  <a:spcPts val="0"/>
                </a:spcAft>
                <a:buNone/>
              </a:pPr>
              <a:r>
                <a:rPr b="1" lang="en">
                  <a:solidFill>
                    <a:schemeClr val="accent1"/>
                  </a:solidFill>
                  <a:latin typeface="Raleway"/>
                  <a:ea typeface="Raleway"/>
                  <a:cs typeface="Raleway"/>
                  <a:sym typeface="Raleway"/>
                </a:rPr>
                <a:t>Slack</a:t>
              </a:r>
              <a:endParaRPr b="1">
                <a:solidFill>
                  <a:schemeClr val="accent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We used Slack for quick link shares, sharing code and arranging any calls/meetings.</a:t>
              </a:r>
              <a:endParaRPr b="1" sz="1200">
                <a:solidFill>
                  <a:schemeClr val="dk2"/>
                </a:solidFill>
                <a:latin typeface="Raleway"/>
                <a:ea typeface="Raleway"/>
                <a:cs typeface="Raleway"/>
                <a:sym typeface="Raleway"/>
              </a:endParaRPr>
            </a:p>
          </p:txBody>
        </p:sp>
      </p:grpSp>
      <p:pic>
        <p:nvPicPr>
          <p:cNvPr id="132" name="Google Shape;132;p19"/>
          <p:cNvPicPr preferRelativeResize="0"/>
          <p:nvPr/>
        </p:nvPicPr>
        <p:blipFill>
          <a:blip r:embed="rId5">
            <a:alphaModFix/>
          </a:blip>
          <a:stretch>
            <a:fillRect/>
          </a:stretch>
        </p:blipFill>
        <p:spPr>
          <a:xfrm>
            <a:off x="162600" y="874300"/>
            <a:ext cx="6485837" cy="265534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0"/>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38" name="Google Shape;138;p20"/>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39" name="Google Shape;139;p20"/>
          <p:cNvSpPr txBox="1"/>
          <p:nvPr/>
        </p:nvSpPr>
        <p:spPr>
          <a:xfrm>
            <a:off x="2818525" y="1103875"/>
            <a:ext cx="37434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2</a:t>
            </a:r>
            <a:r>
              <a:rPr b="1" lang="en" sz="3000">
                <a:solidFill>
                  <a:schemeClr val="lt2"/>
                </a:solidFill>
                <a:latin typeface="Raleway"/>
                <a:ea typeface="Raleway"/>
                <a:cs typeface="Raleway"/>
                <a:sym typeface="Raleway"/>
              </a:rPr>
              <a:t>. The app</a:t>
            </a:r>
            <a:endParaRPr b="1" sz="3000">
              <a:solidFill>
                <a:schemeClr val="lt2"/>
              </a:solidFill>
              <a:latin typeface="Raleway"/>
              <a:ea typeface="Raleway"/>
              <a:cs typeface="Raleway"/>
              <a:sym typeface="Raleway"/>
            </a:endParaRPr>
          </a:p>
        </p:txBody>
      </p:sp>
      <p:sp>
        <p:nvSpPr>
          <p:cNvPr id="140" name="Google Shape;140;p20"/>
          <p:cNvSpPr txBox="1"/>
          <p:nvPr>
            <p:ph idx="4294967295" type="body"/>
          </p:nvPr>
        </p:nvSpPr>
        <p:spPr>
          <a:xfrm>
            <a:off x="2651925" y="1815605"/>
            <a:ext cx="3432900" cy="33279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Font typeface="Lato"/>
              <a:buChar char="❏"/>
            </a:pPr>
            <a:r>
              <a:rPr lang="en" sz="1500"/>
              <a:t>An overview of hospital admissions data in Scotland.</a:t>
            </a:r>
            <a:endParaRPr sz="1500"/>
          </a:p>
          <a:p>
            <a:pPr indent="-323850" lvl="0" marL="457200" rtl="0" algn="l">
              <a:lnSpc>
                <a:spcPct val="150000"/>
              </a:lnSpc>
              <a:spcBef>
                <a:spcPts val="0"/>
              </a:spcBef>
              <a:spcAft>
                <a:spcPts val="0"/>
              </a:spcAft>
              <a:buSzPts val="1500"/>
              <a:buFont typeface="Lato"/>
              <a:buChar char="❏"/>
            </a:pPr>
            <a:r>
              <a:rPr lang="en" sz="1500"/>
              <a:t>Specific exploration of hospital data related to alcohol intake admissions including mental health related admissions. </a:t>
            </a:r>
            <a:endParaRPr sz="1600"/>
          </a:p>
        </p:txBody>
      </p:sp>
      <p:pic>
        <p:nvPicPr>
          <p:cNvPr id="141" name="Google Shape;141;p20"/>
          <p:cNvPicPr preferRelativeResize="0"/>
          <p:nvPr/>
        </p:nvPicPr>
        <p:blipFill>
          <a:blip r:embed="rId5">
            <a:alphaModFix/>
          </a:blip>
          <a:stretch>
            <a:fillRect/>
          </a:stretch>
        </p:blipFill>
        <p:spPr>
          <a:xfrm>
            <a:off x="5792275" y="4007450"/>
            <a:ext cx="675600" cy="675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1"/>
          <p:cNvPicPr preferRelativeResize="0"/>
          <p:nvPr/>
        </p:nvPicPr>
        <p:blipFill>
          <a:blip r:embed="rId3">
            <a:alphaModFix/>
          </a:blip>
          <a:stretch>
            <a:fillRect/>
          </a:stretch>
        </p:blipFill>
        <p:spPr>
          <a:xfrm>
            <a:off x="2444700" y="162724"/>
            <a:ext cx="4541990" cy="5143500"/>
          </a:xfrm>
          <a:prstGeom prst="rect">
            <a:avLst/>
          </a:prstGeom>
          <a:noFill/>
          <a:ln>
            <a:noFill/>
          </a:ln>
        </p:spPr>
      </p:pic>
      <p:pic>
        <p:nvPicPr>
          <p:cNvPr descr="Piece of duct tape sticking a note to the slide" id="147" name="Google Shape;147;p21"/>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48" name="Google Shape;148;p21"/>
          <p:cNvSpPr txBox="1"/>
          <p:nvPr/>
        </p:nvSpPr>
        <p:spPr>
          <a:xfrm>
            <a:off x="2855550" y="1246447"/>
            <a:ext cx="3432900" cy="76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3000">
                <a:solidFill>
                  <a:schemeClr val="lt2"/>
                </a:solidFill>
                <a:latin typeface="Raleway"/>
                <a:ea typeface="Raleway"/>
                <a:cs typeface="Raleway"/>
                <a:sym typeface="Raleway"/>
              </a:rPr>
              <a:t>3. Learning and outcomes</a:t>
            </a:r>
            <a:endParaRPr b="1" sz="3000">
              <a:solidFill>
                <a:schemeClr val="lt2"/>
              </a:solidFill>
              <a:latin typeface="Raleway"/>
              <a:ea typeface="Raleway"/>
              <a:cs typeface="Raleway"/>
              <a:sym typeface="Raleway"/>
            </a:endParaRPr>
          </a:p>
        </p:txBody>
      </p:sp>
      <p:sp>
        <p:nvSpPr>
          <p:cNvPr id="149" name="Google Shape;149;p21"/>
          <p:cNvSpPr txBox="1"/>
          <p:nvPr>
            <p:ph idx="4294967295" type="body"/>
          </p:nvPr>
        </p:nvSpPr>
        <p:spPr>
          <a:xfrm>
            <a:off x="2589900" y="2056450"/>
            <a:ext cx="3964200" cy="32499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Font typeface="Lato"/>
              <a:buChar char="❏"/>
            </a:pPr>
            <a:r>
              <a:rPr lang="en" sz="1300"/>
              <a:t>Next time, we will be better at task management and delegation</a:t>
            </a:r>
            <a:endParaRPr sz="1300"/>
          </a:p>
          <a:p>
            <a:pPr indent="-311150" lvl="0" marL="457200" rtl="0" algn="l">
              <a:lnSpc>
                <a:spcPct val="150000"/>
              </a:lnSpc>
              <a:spcBef>
                <a:spcPts val="0"/>
              </a:spcBef>
              <a:spcAft>
                <a:spcPts val="0"/>
              </a:spcAft>
              <a:buSzPts val="1300"/>
              <a:buFont typeface="Raleway"/>
              <a:buChar char="❏"/>
            </a:pPr>
            <a:r>
              <a:rPr lang="en" sz="1300"/>
              <a:t>Zoom enabled us to work collaboratively and minimise technical errors</a:t>
            </a:r>
            <a:endParaRPr sz="1300"/>
          </a:p>
          <a:p>
            <a:pPr indent="-311150" lvl="0" marL="457200" rtl="0" algn="l">
              <a:lnSpc>
                <a:spcPct val="150000"/>
              </a:lnSpc>
              <a:spcBef>
                <a:spcPts val="0"/>
              </a:spcBef>
              <a:spcAft>
                <a:spcPts val="0"/>
              </a:spcAft>
              <a:buSzPts val="1300"/>
              <a:buFont typeface="Raleway"/>
              <a:buChar char="❏"/>
            </a:pPr>
            <a:r>
              <a:rPr lang="en" sz="1300"/>
              <a:t>To deliver on project, we made sacrifices to the team dynamic</a:t>
            </a:r>
            <a:endParaRPr sz="1300"/>
          </a:p>
          <a:p>
            <a:pPr indent="-311150" lvl="0" marL="457200" rtl="0" algn="l">
              <a:lnSpc>
                <a:spcPct val="150000"/>
              </a:lnSpc>
              <a:spcBef>
                <a:spcPts val="0"/>
              </a:spcBef>
              <a:spcAft>
                <a:spcPts val="0"/>
              </a:spcAft>
              <a:buSzPts val="1300"/>
              <a:buFont typeface="Raleway"/>
              <a:buChar char="❏"/>
            </a:pPr>
            <a:r>
              <a:rPr lang="en" sz="1300"/>
              <a:t>Experience will help us to move forward for next time</a:t>
            </a:r>
            <a:endParaRPr sz="1300"/>
          </a:p>
          <a:p>
            <a:pPr indent="0" lvl="0" marL="457200" rtl="0" algn="l">
              <a:spcBef>
                <a:spcPts val="1600"/>
              </a:spcBef>
              <a:spcAft>
                <a:spcPts val="1600"/>
              </a:spcAft>
              <a:buNone/>
            </a:pPr>
            <a:r>
              <a:t/>
            </a:r>
            <a:endParaRPr sz="1600"/>
          </a:p>
        </p:txBody>
      </p:sp>
      <p:pic>
        <p:nvPicPr>
          <p:cNvPr id="150" name="Google Shape;150;p21"/>
          <p:cNvPicPr preferRelativeResize="0"/>
          <p:nvPr/>
        </p:nvPicPr>
        <p:blipFill>
          <a:blip r:embed="rId5">
            <a:alphaModFix/>
          </a:blip>
          <a:stretch>
            <a:fillRect/>
          </a:stretch>
        </p:blipFill>
        <p:spPr>
          <a:xfrm>
            <a:off x="6097725" y="4303600"/>
            <a:ext cx="675600" cy="675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